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48" r:id="rId2"/>
  </p:sldMasterIdLst>
  <p:notesMasterIdLst>
    <p:notesMasterId r:id="rId38"/>
  </p:notesMasterIdLst>
  <p:sldIdLst>
    <p:sldId id="264" r:id="rId3"/>
    <p:sldId id="311" r:id="rId4"/>
    <p:sldId id="288" r:id="rId5"/>
    <p:sldId id="314" r:id="rId6"/>
    <p:sldId id="316" r:id="rId7"/>
    <p:sldId id="312" r:id="rId8"/>
    <p:sldId id="328" r:id="rId9"/>
    <p:sldId id="318" r:id="rId10"/>
    <p:sldId id="319" r:id="rId11"/>
    <p:sldId id="320" r:id="rId12"/>
    <p:sldId id="321" r:id="rId13"/>
    <p:sldId id="336" r:id="rId14"/>
    <p:sldId id="322" r:id="rId15"/>
    <p:sldId id="323" r:id="rId16"/>
    <p:sldId id="324" r:id="rId17"/>
    <p:sldId id="325" r:id="rId18"/>
    <p:sldId id="326" r:id="rId19"/>
    <p:sldId id="327" r:id="rId20"/>
    <p:sldId id="329" r:id="rId21"/>
    <p:sldId id="330" r:id="rId22"/>
    <p:sldId id="331" r:id="rId23"/>
    <p:sldId id="333" r:id="rId24"/>
    <p:sldId id="332" r:id="rId25"/>
    <p:sldId id="335" r:id="rId26"/>
    <p:sldId id="334" r:id="rId27"/>
    <p:sldId id="339" r:id="rId28"/>
    <p:sldId id="340" r:id="rId29"/>
    <p:sldId id="341" r:id="rId30"/>
    <p:sldId id="342" r:id="rId31"/>
    <p:sldId id="343" r:id="rId32"/>
    <p:sldId id="344" r:id="rId33"/>
    <p:sldId id="345" r:id="rId34"/>
    <p:sldId id="317" r:id="rId35"/>
    <p:sldId id="337" r:id="rId36"/>
    <p:sldId id="338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ccobene Gaspare" initials="RG" lastIdx="3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62" autoAdjust="0"/>
    <p:restoredTop sz="84911" autoAdjust="0"/>
  </p:normalViewPr>
  <p:slideViewPr>
    <p:cSldViewPr snapToGrid="0" snapToObjects="1">
      <p:cViewPr>
        <p:scale>
          <a:sx n="150" d="100"/>
          <a:sy n="150" d="100"/>
        </p:scale>
        <p:origin x="1760" y="2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15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C7247-C3DA-4B1B-BCAA-E9308B4A9CD3}" type="datetimeFigureOut">
              <a:rPr lang="en-GB" smtClean="0"/>
              <a:t>28/12/2017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A56FE-B2E8-4285-8F31-2AEEB8EA39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4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9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2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</a:t>
            </a:r>
            <a:r>
              <a:rPr lang="it-IT" dirty="0" err="1" smtClean="0"/>
              <a:t>Sometimes</a:t>
            </a:r>
            <a:r>
              <a:rPr lang="it-IT" dirty="0" smtClean="0"/>
              <a:t> </a:t>
            </a:r>
            <a:r>
              <a:rPr lang="it-IT" dirty="0" err="1" smtClean="0"/>
              <a:t>methods</a:t>
            </a:r>
            <a:r>
              <a:rPr lang="it-IT" dirty="0" smtClean="0"/>
              <a:t> </a:t>
            </a:r>
            <a:r>
              <a:rPr lang="it-IT" dirty="0" err="1" smtClean="0"/>
              <a:t>return</a:t>
            </a:r>
            <a:r>
              <a:rPr lang="it-IT" dirty="0" smtClean="0"/>
              <a:t> </a:t>
            </a:r>
            <a:r>
              <a:rPr lang="it-IT" dirty="0" err="1" smtClean="0"/>
              <a:t>null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08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4459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2835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01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27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241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46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1947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19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The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not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evil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baseline="0" dirty="0" smtClean="0"/>
              <a:t>The use of IF </a:t>
            </a:r>
            <a:r>
              <a:rPr lang="it-IT" baseline="0" dirty="0" err="1" smtClean="0"/>
              <a:t>without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thinking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different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possible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error</a:t>
            </a:r>
            <a:endParaRPr lang="it-IT" baseline="0" dirty="0" smtClean="0"/>
          </a:p>
          <a:p>
            <a:pPr marL="171450" indent="-171450">
              <a:buFontTx/>
              <a:buChar char="-"/>
            </a:pPr>
            <a:r>
              <a:rPr lang="it-IT" dirty="0" err="1" smtClean="0"/>
              <a:t>Let</a:t>
            </a:r>
            <a:r>
              <a:rPr lang="it-IT" baseline="0" dirty="0" smtClean="0"/>
              <a:t> me show some </a:t>
            </a:r>
            <a:r>
              <a:rPr lang="it-IT" baseline="0" dirty="0" err="1" smtClean="0"/>
              <a:t>examples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present</a:t>
            </a:r>
            <a:r>
              <a:rPr lang="it-IT" baseline="0" dirty="0" smtClean="0"/>
              <a:t> in YNAP code base in </a:t>
            </a:r>
            <a:r>
              <a:rPr lang="it-IT" baseline="0" dirty="0" err="1" smtClean="0"/>
              <a:t>order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understand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reason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wrong</a:t>
            </a:r>
            <a:r>
              <a:rPr lang="it-IT" baseline="0" dirty="0" smtClean="0"/>
              <a:t> use of IF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evil</a:t>
            </a:r>
            <a:endParaRPr lang="it-IT" baseline="0" dirty="0"/>
          </a:p>
          <a:p>
            <a:pPr marL="171450" indent="-171450">
              <a:buFontTx/>
              <a:buChar char="-"/>
            </a:pP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53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79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12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327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2516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6355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366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6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2260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9898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682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YOOX </a:t>
            </a:r>
            <a:r>
              <a:rPr lang="it-IT" baseline="0" dirty="0" err="1" smtClean="0"/>
              <a:t>Android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481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0066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964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055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16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1365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8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YNSDK iOS Mobile </a:t>
            </a:r>
            <a:r>
              <a:rPr lang="it-IT" baseline="0" dirty="0" err="1" smtClean="0"/>
              <a:t>framework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baseline="0" dirty="0" smtClean="0"/>
              <a:t>WCS </a:t>
            </a:r>
            <a:r>
              <a:rPr lang="it-IT" baseline="0" dirty="0" err="1" smtClean="0"/>
              <a:t>platform</a:t>
            </a:r>
            <a:endParaRPr lang="it-I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6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24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949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it-IT" dirty="0" err="1" smtClean="0"/>
              <a:t>Every</a:t>
            </a:r>
            <a:r>
              <a:rPr lang="it-IT" baseline="0" dirty="0" smtClean="0"/>
              <a:t> time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call </a:t>
            </a:r>
            <a:r>
              <a:rPr lang="it-IT" baseline="0" dirty="0" err="1" smtClean="0"/>
              <a:t>getInstance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perform</a:t>
            </a:r>
            <a:r>
              <a:rPr lang="it-IT" baseline="0" dirty="0" smtClean="0"/>
              <a:t> an IF statement</a:t>
            </a:r>
          </a:p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4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A56FE-B2E8-4285-8F31-2AEEB8EA39C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492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238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9208" y="6325592"/>
            <a:ext cx="8233830" cy="89111"/>
          </a:xfrm>
          <a:prstGeom prst="rect">
            <a:avLst/>
          </a:prstGeom>
        </p:spPr>
      </p:pic>
      <p:sp>
        <p:nvSpPr>
          <p:cNvPr id="4" name="Title 3"/>
          <p:cNvSpPr txBox="1">
            <a:spLocks/>
          </p:cNvSpPr>
          <p:nvPr userDrawn="1"/>
        </p:nvSpPr>
        <p:spPr>
          <a:xfrm>
            <a:off x="328480" y="5069666"/>
            <a:ext cx="8815520" cy="1458147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250" i="1" spc="300" dirty="0" smtClean="0">
                <a:solidFill>
                  <a:srgbClr val="000000"/>
                </a:solidFill>
                <a:latin typeface="Chronicle Display Light"/>
                <a:cs typeface="Chronicle Display Light"/>
              </a:rPr>
              <a:t>Thank you</a:t>
            </a:r>
            <a:endParaRPr lang="en-US" sz="4250" i="1" spc="300" dirty="0">
              <a:solidFill>
                <a:srgbClr val="000000"/>
              </a:solidFill>
              <a:latin typeface="Chronicle Display Light"/>
              <a:cs typeface="Chronicle Display Light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9208" y="6310057"/>
            <a:ext cx="8233830" cy="124755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361532" y="5798740"/>
            <a:ext cx="7442039" cy="383695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>
              <a:lnSpc>
                <a:spcPct val="120000"/>
              </a:lnSpc>
            </a:pPr>
            <a:r>
              <a:rPr lang="en-GB" sz="800" kern="0" spc="120" dirty="0" smtClean="0">
                <a:latin typeface="Avenir Book"/>
                <a:cs typeface="Avenir Book"/>
              </a:rPr>
              <a:t>THIS DOCUMENT IS PROPRIETARY AND CONFIDENTIAL. NO PART OF THIS DOCUMENT MAY BE DISCLOSED IN </a:t>
            </a:r>
            <a:br>
              <a:rPr lang="en-GB" sz="800" kern="0" spc="120" dirty="0" smtClean="0">
                <a:latin typeface="Avenir Book"/>
                <a:cs typeface="Avenir Book"/>
              </a:rPr>
            </a:br>
            <a:r>
              <a:rPr lang="en-GB" sz="800" kern="0" spc="120" dirty="0" smtClean="0">
                <a:latin typeface="Avenir Book"/>
                <a:cs typeface="Avenir Book"/>
              </a:rPr>
              <a:t>ANY MANNER TO A THIRD PARTY WITHOUT THE PRIOR WRITTEN CONSENT OF YOOX NET-A-PORTER GROUP</a:t>
            </a:r>
            <a:endParaRPr lang="en-GB" sz="800" kern="0" spc="12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665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47690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28613" y="1079047"/>
            <a:ext cx="8401246" cy="540702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Sub-title</a:t>
            </a:r>
          </a:p>
        </p:txBody>
      </p:sp>
    </p:spTree>
    <p:extLst>
      <p:ext uri="{BB962C8B-B14F-4D97-AF65-F5344CB8AC3E}">
        <p14:creationId xmlns:p14="http://schemas.microsoft.com/office/powerpoint/2010/main" val="212698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only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999668" y="1628775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5999668" y="3612151"/>
            <a:ext cx="2730191" cy="1903275"/>
          </a:xfrm>
          <a:prstGeom prst="rect">
            <a:avLst/>
          </a:prstGeom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7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images and text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76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chart and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18299" y="1543699"/>
            <a:ext cx="2445926" cy="3971728"/>
          </a:xfrm>
          <a:prstGeom prst="rect">
            <a:avLst/>
          </a:prstGeom>
        </p:spPr>
        <p:txBody>
          <a:bodyPr vert="horz" anchor="ctr" anchorCtr="0"/>
          <a:lstStyle>
            <a:lvl1pPr marL="0" indent="0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3"/>
          </p:nvPr>
        </p:nvSpPr>
        <p:spPr>
          <a:xfrm>
            <a:off x="423863" y="1628775"/>
            <a:ext cx="5507037" cy="3886652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6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 userDrawn="1"/>
        </p:nvSpPr>
        <p:spPr>
          <a:xfrm>
            <a:off x="8085681" y="411463"/>
            <a:ext cx="729478" cy="3915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BD86C088-D946-364E-BBAC-FF96D0D22EF8}" type="slidenum">
              <a:rPr lang="en-US" sz="2700" smtClean="0">
                <a:latin typeface="Chronicle Display Light"/>
                <a:cs typeface="Chronicle Display Light"/>
              </a:rPr>
              <a:t>‹#›</a:t>
            </a:fld>
            <a:endParaRPr lang="en-US" sz="2700" dirty="0">
              <a:latin typeface="Chronicle Display Light"/>
              <a:cs typeface="Chronicle Display Ligh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28613" y="1074738"/>
            <a:ext cx="8401246" cy="64452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200" b="0" i="0" baseline="0">
                <a:latin typeface="Chronicle Display Light"/>
              </a:defRPr>
            </a:lvl1pPr>
          </a:lstStyle>
          <a:p>
            <a:pPr lvl="0"/>
            <a:r>
              <a:rPr lang="en-GB" dirty="0" smtClean="0"/>
              <a:t>Heading – dot 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6072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pic>
        <p:nvPicPr>
          <p:cNvPr id="9" name="Picture 8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1744813"/>
            <a:ext cx="2603500" cy="126320"/>
          </a:xfrm>
          <a:prstGeom prst="rect">
            <a:avLst/>
          </a:prstGeom>
        </p:spPr>
      </p:pic>
      <p:pic>
        <p:nvPicPr>
          <p:cNvPr id="10" name="Picture 9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1744813"/>
            <a:ext cx="2603500" cy="126320"/>
          </a:xfrm>
          <a:prstGeom prst="rect">
            <a:avLst/>
          </a:prstGeom>
        </p:spPr>
      </p:pic>
      <p:pic>
        <p:nvPicPr>
          <p:cNvPr id="11" name="Picture 10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1744813"/>
            <a:ext cx="2603500" cy="126320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3776813"/>
            <a:ext cx="2603500" cy="126320"/>
          </a:xfrm>
          <a:prstGeom prst="rect">
            <a:avLst/>
          </a:prstGeom>
        </p:spPr>
      </p:pic>
      <p:pic>
        <p:nvPicPr>
          <p:cNvPr id="13" name="Picture 12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3776813"/>
            <a:ext cx="2603500" cy="126320"/>
          </a:xfrm>
          <a:prstGeom prst="rect">
            <a:avLst/>
          </a:prstGeom>
        </p:spPr>
      </p:pic>
      <p:pic>
        <p:nvPicPr>
          <p:cNvPr id="14" name="Picture 13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3776813"/>
            <a:ext cx="2603500" cy="126320"/>
          </a:xfrm>
          <a:prstGeom prst="rect">
            <a:avLst/>
          </a:prstGeom>
        </p:spPr>
      </p:pic>
      <p:pic>
        <p:nvPicPr>
          <p:cNvPr id="15" name="Picture 14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410615" y="5779861"/>
            <a:ext cx="2603500" cy="126320"/>
          </a:xfrm>
          <a:prstGeom prst="rect">
            <a:avLst/>
          </a:prstGeom>
        </p:spPr>
      </p:pic>
      <p:pic>
        <p:nvPicPr>
          <p:cNvPr id="16" name="Picture 15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3221088" y="5779861"/>
            <a:ext cx="2603500" cy="126320"/>
          </a:xfrm>
          <a:prstGeom prst="rect">
            <a:avLst/>
          </a:prstGeom>
        </p:spPr>
      </p:pic>
      <p:pic>
        <p:nvPicPr>
          <p:cNvPr id="17" name="Picture 16" descr="YNAP_Powerpoint Presentation_CA_1.pd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t="14904" r="67037" b="83101"/>
          <a:stretch/>
        </p:blipFill>
        <p:spPr>
          <a:xfrm>
            <a:off x="6060725" y="5779861"/>
            <a:ext cx="2603500" cy="126320"/>
          </a:xfrm>
          <a:prstGeom prst="rect">
            <a:avLst/>
          </a:prstGeom>
        </p:spPr>
      </p:pic>
      <p:sp>
        <p:nvSpPr>
          <p:cNvPr id="2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29626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10615" y="1871134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06072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29626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10615" y="3876600"/>
            <a:ext cx="2603500" cy="1905680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FontTx/>
              <a:buNone/>
              <a:defRPr sz="1200" baseline="0">
                <a:latin typeface="Avenir Book"/>
              </a:defRPr>
            </a:lvl1pPr>
          </a:lstStyle>
          <a:p>
            <a:pPr lvl="0"/>
            <a:r>
              <a:rPr lang="en-GB" dirty="0" smtClean="0"/>
              <a:t>Enter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0393" y="439326"/>
            <a:ext cx="6107804" cy="1765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2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4" b="83028"/>
          <a:stretch/>
        </p:blipFill>
        <p:spPr>
          <a:xfrm>
            <a:off x="0" y="943428"/>
            <a:ext cx="9144000" cy="130947"/>
          </a:xfrm>
          <a:prstGeom prst="rect">
            <a:avLst/>
          </a:prstGeom>
        </p:spPr>
      </p:pic>
      <p:pic>
        <p:nvPicPr>
          <p:cNvPr id="12" name="Picture 11" descr="YNAP_Powerpoint Presentation_CA_1.pdf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98" b="85097"/>
          <a:stretch/>
        </p:blipFill>
        <p:spPr>
          <a:xfrm>
            <a:off x="0" y="0"/>
            <a:ext cx="2267857" cy="943428"/>
          </a:xfrm>
          <a:prstGeom prst="rect">
            <a:avLst/>
          </a:prstGeom>
        </p:spPr>
      </p:pic>
      <p:sp>
        <p:nvSpPr>
          <p:cNvPr id="15" name="Title 3"/>
          <p:cNvSpPr txBox="1">
            <a:spLocks/>
          </p:cNvSpPr>
          <p:nvPr userDrawn="1"/>
        </p:nvSpPr>
        <p:spPr>
          <a:xfrm>
            <a:off x="6706418" y="381262"/>
            <a:ext cx="2098371" cy="17422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" kern="0" spc="100" dirty="0" smtClean="0">
                <a:latin typeface="Avenir Black"/>
                <a:cs typeface="Avenir Black"/>
              </a:rPr>
              <a:t>PAGE NUMBER</a:t>
            </a:r>
            <a:endParaRPr lang="en-US" sz="600" kern="0" spc="100" dirty="0">
              <a:latin typeface="Avenir Black"/>
              <a:cs typeface="Avenir Black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706418" y="479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/>
                </a:solidFill>
                <a:latin typeface="Chronicle Display Light"/>
              </a:defRPr>
            </a:lvl1pPr>
          </a:lstStyle>
          <a:p>
            <a:fld id="{872B398A-EF09-E242-842D-FF241F6D1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17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5" r:id="rId3"/>
    <p:sldLayoutId id="2147483676" r:id="rId4"/>
    <p:sldLayoutId id="2147483678" r:id="rId5"/>
    <p:sldLayoutId id="2147483679" r:id="rId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refactoring.com/catalog/replaceConditionalWithVisitor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620" y="4937760"/>
            <a:ext cx="7383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Chronicle Display Light" pitchFamily="50" charset="0"/>
              </a:rPr>
              <a:t>NoIF</a:t>
            </a:r>
            <a:endParaRPr lang="en-US" sz="2400" i="1" dirty="0">
              <a:latin typeface="Chronicle Display Ligh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smtClean="0">
                <a:solidFill>
                  <a:schemeClr val="bg1"/>
                </a:solidFill>
              </a:rPr>
              <a:t>revisited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45" y="1180146"/>
            <a:ext cx="3982402" cy="53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6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579" y="1981899"/>
            <a:ext cx="6951313" cy="3621947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>
            <a:off x="3455445" y="4513277"/>
            <a:ext cx="1460504" cy="627245"/>
          </a:xfrm>
          <a:prstGeom prst="lef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</a:t>
            </a:r>
            <a:r>
              <a:rPr lang="en-US" sz="1800" dirty="0" smtClean="0">
                <a:solidFill>
                  <a:schemeClr val="bg1"/>
                </a:solidFill>
              </a:rPr>
              <a:t>null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1178" y="2840839"/>
            <a:ext cx="270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he billion-dollar mistake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8512" y="3330302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98512" y="36350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null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8512" y="4004431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Nothing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98512" y="4373763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nil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98512" y="4678560"/>
            <a:ext cx="812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nullptr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31178" y="2046579"/>
            <a:ext cx="470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Tony Hoare</a:t>
            </a:r>
            <a:r>
              <a:rPr lang="en-US" dirty="0" smtClean="0">
                <a:solidFill>
                  <a:schemeClr val="bg1"/>
                </a:solidFill>
              </a:rPr>
              <a:t> invented the null reference in 1965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8511" y="5047892"/>
            <a:ext cx="734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undef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8511" y="536657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None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89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6" grpId="0"/>
      <p:bldP spid="8" grpId="0"/>
      <p:bldP spid="9" grpId="0"/>
      <p:bldP spid="10" grpId="0"/>
      <p:bldP spid="12" grpId="1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78" y="3483877"/>
            <a:ext cx="6807200" cy="1752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178" y="2256639"/>
            <a:ext cx="36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Client must check the return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1178" y="2779969"/>
            <a:ext cx="347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to avoid null reference exception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82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using callbacks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347" y="1713340"/>
            <a:ext cx="7367282" cy="4687460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5830348" y="1803633"/>
            <a:ext cx="981512" cy="687897"/>
          </a:xfrm>
          <a:prstGeom prst="borderCallout2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Success callback</a:t>
            </a:r>
            <a:endParaRPr lang="en-US" dirty="0"/>
          </a:p>
        </p:txBody>
      </p:sp>
      <p:sp>
        <p:nvSpPr>
          <p:cNvPr id="8" name="Line Callout 2 7"/>
          <p:cNvSpPr/>
          <p:nvPr/>
        </p:nvSpPr>
        <p:spPr>
          <a:xfrm>
            <a:off x="5830348" y="3109046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768"/>
              <a:gd name="adj6" fmla="val -51795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Empty</a:t>
            </a:r>
          </a:p>
          <a:p>
            <a:pPr algn="ctr"/>
            <a:r>
              <a:rPr lang="en-US" dirty="0" smtClean="0"/>
              <a:t>callback</a:t>
            </a:r>
            <a:endParaRPr lang="en-US" dirty="0"/>
          </a:p>
        </p:txBody>
      </p:sp>
      <p:sp>
        <p:nvSpPr>
          <p:cNvPr id="9" name="Line Callout 2 8"/>
          <p:cNvSpPr/>
          <p:nvPr/>
        </p:nvSpPr>
        <p:spPr>
          <a:xfrm>
            <a:off x="3315049" y="307350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7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 err="1" smtClean="0">
                <a:solidFill>
                  <a:schemeClr val="bg1"/>
                </a:solidFill>
              </a:rPr>
              <a:t>javascript</a:t>
            </a:r>
            <a:r>
              <a:rPr lang="en-US" sz="1800" dirty="0" smtClean="0">
                <a:solidFill>
                  <a:schemeClr val="bg1"/>
                </a:solidFill>
              </a:rPr>
              <a:t> approach 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36" y="2202109"/>
            <a:ext cx="8026400" cy="2273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6286" y="4919161"/>
            <a:ext cx="176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callbacks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81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2" y="1965121"/>
            <a:ext cx="8042508" cy="4142064"/>
          </a:xfrm>
          <a:prstGeom prst="rect">
            <a:avLst/>
          </a:prstGeom>
        </p:spPr>
      </p:pic>
      <p:sp>
        <p:nvSpPr>
          <p:cNvPr id="10" name="Line Callout 2 9"/>
          <p:cNvSpPr/>
          <p:nvPr/>
        </p:nvSpPr>
        <p:spPr>
          <a:xfrm>
            <a:off x="3440884" y="3241284"/>
            <a:ext cx="981512" cy="6878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7744"/>
              <a:gd name="adj6" fmla="val -94530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Maybe</a:t>
            </a:r>
          </a:p>
          <a:p>
            <a:pPr algn="ctr"/>
            <a:r>
              <a:rPr lang="en-US" dirty="0" smtClean="0"/>
              <a:t>Monad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9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functional approach using maybe monad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14" y="1633989"/>
            <a:ext cx="7071337" cy="46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02777" y="1146157"/>
            <a:ext cx="8714719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Return null </a:t>
            </a:r>
            <a:r>
              <a:rPr lang="en-US" sz="1800" dirty="0">
                <a:solidFill>
                  <a:schemeClr val="bg1"/>
                </a:solidFill>
              </a:rPr>
              <a:t>functional approach </a:t>
            </a:r>
            <a:r>
              <a:rPr lang="en-US" sz="1800" dirty="0" smtClean="0">
                <a:solidFill>
                  <a:schemeClr val="bg1"/>
                </a:solidFill>
              </a:rPr>
              <a:t>from client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6286" y="4919161"/>
            <a:ext cx="2262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Using maybe monad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6286" y="5379273"/>
            <a:ext cx="264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we remove the IF and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6286" y="574860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the code is SAFE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86" y="1942265"/>
            <a:ext cx="7340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99" y="1841500"/>
            <a:ext cx="4279900" cy="444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66" y="2738967"/>
            <a:ext cx="4792133" cy="238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88" y="5050302"/>
            <a:ext cx="7383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ronicle Display Light" pitchFamily="50" charset="0"/>
              </a:rPr>
              <a:t>NO IF</a:t>
            </a:r>
          </a:p>
          <a:p>
            <a:r>
              <a:rPr lang="en-US" sz="3600" i="1" dirty="0" smtClean="0">
                <a:latin typeface="Chronicle Display Light" pitchFamily="50" charset="0"/>
              </a:rPr>
              <a:t>Writing code without IF</a:t>
            </a:r>
            <a:r>
              <a:rPr lang="mr-IN" sz="3600" i="1" dirty="0" smtClean="0">
                <a:latin typeface="Chronicle Display Light" pitchFamily="50" charset="0"/>
              </a:rPr>
              <a:t>…</a:t>
            </a:r>
            <a:r>
              <a:rPr lang="en-GB" sz="3600" i="1" dirty="0" smtClean="0">
                <a:latin typeface="Chronicle Display Light" pitchFamily="50" charset="0"/>
              </a:rPr>
              <a:t> </a:t>
            </a:r>
            <a:r>
              <a:rPr lang="en-US" sz="3600" i="1" dirty="0" err="1" smtClean="0">
                <a:latin typeface="Chronicle Display Light" pitchFamily="50" charset="0"/>
              </a:rPr>
              <a:t>possibile</a:t>
            </a:r>
            <a:endParaRPr lang="en-US" sz="2400" i="1" dirty="0">
              <a:latin typeface="Chronicle Display Light" pitchFamily="5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664" y="2539218"/>
            <a:ext cx="5570806" cy="239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5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switch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033" y="1430893"/>
            <a:ext cx="4827364" cy="510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using If approach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86" y="2233807"/>
            <a:ext cx="76835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2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OCP</a:t>
            </a:r>
            <a:r>
              <a:rPr lang="mr-IN" sz="180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99" y="1538833"/>
            <a:ext cx="6405033" cy="4992516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1092200" y="5562599"/>
            <a:ext cx="6790267" cy="1089869"/>
          </a:xfrm>
          <a:prstGeom prst="fram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6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what’s happen if I add some states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600" y="1562100"/>
            <a:ext cx="2394857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95979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considerations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r>
              <a:rPr lang="en-GB" sz="1800" dirty="0">
                <a:solidFill>
                  <a:schemeClr val="bg1"/>
                </a:solidFill>
              </a:rPr>
              <a:t>think different</a:t>
            </a:r>
            <a:r>
              <a:rPr lang="mr-IN" sz="1800" dirty="0">
                <a:solidFill>
                  <a:schemeClr val="bg1"/>
                </a:solidFill>
              </a:rPr>
              <a:t>…</a:t>
            </a:r>
            <a:endParaRPr lang="en-US" sz="1800" dirty="0">
              <a:solidFill>
                <a:schemeClr val="bg1"/>
              </a:solidFill>
            </a:endParaRP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1019" y="1947361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For each action and state we have  string to show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1019" y="2446894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for each key we have value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019" y="2983409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... </a:t>
            </a: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nd the key could be a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1019" y="3502682"/>
            <a:ext cx="7067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FUNCTION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15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err="1" smtClean="0">
                <a:solidFill>
                  <a:schemeClr val="bg1"/>
                </a:solidFill>
              </a:rPr>
              <a:t>Enums</a:t>
            </a:r>
            <a:r>
              <a:rPr lang="en-US" sz="1800" dirty="0" smtClean="0">
                <a:solidFill>
                  <a:schemeClr val="bg1"/>
                </a:solidFill>
              </a:rPr>
              <a:t> at the end 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1519767"/>
            <a:ext cx="5653372" cy="28744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24" y="4965699"/>
            <a:ext cx="6544209" cy="1559091"/>
          </a:xfrm>
          <a:prstGeom prst="rect">
            <a:avLst/>
          </a:prstGeom>
        </p:spPr>
      </p:pic>
      <p:cxnSp>
        <p:nvCxnSpPr>
          <p:cNvPr id="5" name="Elbow Connector 4"/>
          <p:cNvCxnSpPr>
            <a:stCxn id="9" idx="1"/>
          </p:cNvCxnSpPr>
          <p:nvPr/>
        </p:nvCxnSpPr>
        <p:spPr>
          <a:xfrm rot="10800000">
            <a:off x="702736" y="4394203"/>
            <a:ext cx="796389" cy="1351043"/>
          </a:xfrm>
          <a:prstGeom prst="bentConnector2">
            <a:avLst/>
          </a:prstGeom>
          <a:ln w="107950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41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82" y="1719457"/>
            <a:ext cx="6957307" cy="42926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632200" y="3014133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674533" y="3838106"/>
            <a:ext cx="1557867" cy="1007534"/>
          </a:xfrm>
          <a:prstGeom prst="straightConnector1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320" y="1249557"/>
            <a:ext cx="293502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1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design error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169" y="1655235"/>
            <a:ext cx="6460134" cy="3390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02" y="5046135"/>
            <a:ext cx="7069667" cy="147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1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abstract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534" y="1555536"/>
            <a:ext cx="4385733" cy="48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77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abstract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36" y="2322707"/>
            <a:ext cx="6578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3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144" y="1133434"/>
            <a:ext cx="4507808" cy="535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3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33" y="1642533"/>
            <a:ext cx="4703234" cy="473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elements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854" y="1544391"/>
            <a:ext cx="4360764" cy="496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47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Polymorphism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the visitor way</a:t>
            </a:r>
            <a:r>
              <a:rPr lang="mr-IN" sz="1800" dirty="0" smtClean="0">
                <a:solidFill>
                  <a:schemeClr val="bg1"/>
                </a:solidFill>
              </a:rPr>
              <a:t>…</a:t>
            </a:r>
            <a:r>
              <a:rPr lang="en-GB" sz="1800" dirty="0" smtClean="0">
                <a:solidFill>
                  <a:schemeClr val="bg1"/>
                </a:solidFill>
              </a:rPr>
              <a:t>visitor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69" y="1507066"/>
            <a:ext cx="4741333" cy="504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 smtClean="0"/>
              <a:t>No IF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Let programming language functional extension help you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a dictionary of objects when possible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with polymorphism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Use dependency injection to resolve the right concrete instance instead of passing flags</a:t>
            </a: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Replace conditional </a:t>
            </a:r>
            <a:r>
              <a:rPr lang="en-GB" sz="1600" dirty="0">
                <a:latin typeface="Chronicle Display" pitchFamily="50" charset="0"/>
              </a:rPr>
              <a:t>with visitor (</a:t>
            </a:r>
            <a:r>
              <a:rPr lang="en-GB" sz="1600" dirty="0">
                <a:latin typeface="Chronicle Display" pitchFamily="50" charset="0"/>
                <a:hlinkClick r:id="rId3"/>
              </a:rPr>
              <a:t>http://</a:t>
            </a:r>
            <a:r>
              <a:rPr lang="en-GB" sz="1600" dirty="0" smtClean="0">
                <a:latin typeface="Chronicle Display" pitchFamily="50" charset="0"/>
                <a:hlinkClick r:id="rId3"/>
              </a:rPr>
              <a:t>www.refactoring.com/catalog/replaceConditionalWithVisitor.html</a:t>
            </a:r>
            <a:r>
              <a:rPr lang="en-GB" sz="1600" dirty="0" smtClean="0">
                <a:latin typeface="Chronicle Display" pitchFamily="50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79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7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3" y="1124177"/>
            <a:ext cx="4373033" cy="21738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852" y="2650067"/>
            <a:ext cx="5152032" cy="22440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63" y="4894133"/>
            <a:ext cx="6470204" cy="1505313"/>
          </a:xfrm>
          <a:prstGeom prst="rect">
            <a:avLst/>
          </a:prstGeom>
        </p:spPr>
      </p:pic>
      <p:cxnSp>
        <p:nvCxnSpPr>
          <p:cNvPr id="9" name="Elbow Connector 8"/>
          <p:cNvCxnSpPr>
            <a:endCxn id="6" idx="0"/>
          </p:cNvCxnSpPr>
          <p:nvPr/>
        </p:nvCxnSpPr>
        <p:spPr>
          <a:xfrm>
            <a:off x="4701646" y="1307155"/>
            <a:ext cx="1387222" cy="1342912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1"/>
          </p:cNvCxnSpPr>
          <p:nvPr/>
        </p:nvCxnSpPr>
        <p:spPr>
          <a:xfrm rot="10800000" flipV="1">
            <a:off x="2405868" y="3772100"/>
            <a:ext cx="1106984" cy="1119960"/>
          </a:xfrm>
          <a:prstGeom prst="bentConnector2">
            <a:avLst/>
          </a:prstGeom>
          <a:ln w="104775"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8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347" y="1079046"/>
            <a:ext cx="4345511" cy="5407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1" y="1079045"/>
            <a:ext cx="4055735" cy="200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1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46059" y="1079046"/>
            <a:ext cx="8401246" cy="5407023"/>
          </a:xfrm>
          <a:solidFill>
            <a:schemeClr val="tx1"/>
          </a:solidFill>
        </p:spPr>
        <p:txBody>
          <a:bodyPr/>
          <a:lstStyle/>
          <a:p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93" y="1079047"/>
            <a:ext cx="6849485" cy="5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Analyse four code snippet with IF and SWITCH statements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Try to approach using a different point of view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 smtClean="0">
                <a:latin typeface="Chronicle Display" pitchFamily="50" charset="0"/>
              </a:rPr>
              <a:t>Understand why the new solution is better then the first one</a:t>
            </a: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35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7"/>
            <a:ext cx="8401246" cy="485802"/>
          </a:xfrm>
        </p:spPr>
        <p:txBody>
          <a:bodyPr/>
          <a:lstStyle/>
          <a:p>
            <a:r>
              <a:rPr lang="en-US" sz="2400" dirty="0"/>
              <a:t>What I will speak and coding of 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endParaRPr lang="en-US" sz="1800" dirty="0" smtClean="0"/>
          </a:p>
          <a:p>
            <a:endParaRPr lang="en-US" sz="1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1372" y="1501213"/>
            <a:ext cx="82107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00" u="sng" dirty="0" smtClean="0">
              <a:latin typeface="Chronicle Display" pitchFamily="50" charset="0"/>
            </a:endParaRPr>
          </a:p>
          <a:p>
            <a:endParaRPr lang="en-GB" sz="1600" u="sng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Singleton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Return null</a:t>
            </a:r>
          </a:p>
          <a:p>
            <a:pPr marL="285750" indent="-285750">
              <a:buFontTx/>
              <a:buChar char="-"/>
            </a:pP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err="1" smtClean="0">
                <a:latin typeface="Chronicle Display" pitchFamily="50" charset="0"/>
              </a:rPr>
              <a:t>Enums</a:t>
            </a:r>
            <a:endParaRPr lang="en-GB" sz="1600" b="1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r>
              <a:rPr lang="en-GB" sz="1600" b="1" dirty="0" smtClean="0">
                <a:latin typeface="Chronicle Display" pitchFamily="50" charset="0"/>
              </a:rPr>
              <a:t>Polymorphism</a:t>
            </a:r>
            <a:endParaRPr lang="en-GB" sz="1600" b="1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Chronicle Display" pitchFamily="50" charset="0"/>
            </a:endParaRPr>
          </a:p>
          <a:p>
            <a:pPr marL="285750" indent="-285750">
              <a:buFontTx/>
              <a:buChar char="-"/>
            </a:pPr>
            <a:endParaRPr lang="en-GB" sz="1600" dirty="0" smtClean="0">
              <a:latin typeface="Chronicle Displa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0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98" y="1887639"/>
            <a:ext cx="5676900" cy="40767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828800" y="4043493"/>
            <a:ext cx="1087464" cy="5201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6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28613" y="1079046"/>
            <a:ext cx="8401246" cy="5573423"/>
          </a:xfrm>
          <a:solidFill>
            <a:schemeClr val="tx1"/>
          </a:solidFill>
        </p:spPr>
        <p:txBody>
          <a:bodyPr/>
          <a:lstStyle/>
          <a:p>
            <a:r>
              <a:rPr lang="en-US" sz="1800" dirty="0" smtClean="0">
                <a:solidFill>
                  <a:schemeClr val="bg1"/>
                </a:solidFill>
              </a:rPr>
              <a:t>Singleton how to improve your code</a:t>
            </a:r>
            <a:r>
              <a:rPr lang="en-GB" sz="1800" dirty="0" smtClean="0">
                <a:solidFill>
                  <a:schemeClr val="bg1"/>
                </a:solidFill>
              </a:rPr>
              <a:t>...</a:t>
            </a:r>
            <a:r>
              <a:rPr lang="en-US" sz="1800" dirty="0" smtClean="0">
                <a:solidFill>
                  <a:schemeClr val="bg1"/>
                </a:solidFill>
              </a:rPr>
              <a:t> </a:t>
            </a:r>
          </a:p>
          <a:p>
            <a:endParaRPr lang="en-US" sz="1800" dirty="0" smtClean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1787" y="1979802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Move into functional world where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1786" y="2409039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Functions are first-class citizen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1785" y="2840411"/>
            <a:ext cx="5276675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GB" dirty="0" smtClean="0">
                <a:solidFill>
                  <a:schemeClr val="bg1"/>
                </a:solidFill>
              </a:rPr>
              <a:t>so I can write something like this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85" y="3454547"/>
            <a:ext cx="41021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1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0" grpId="0"/>
    </p:bldLst>
  </p:timing>
</p:sld>
</file>

<file path=ppt/theme/theme1.xml><?xml version="1.0" encoding="utf-8"?>
<a:theme xmlns:a="http://schemas.openxmlformats.org/drawingml/2006/main" name="Cover &amp; Closing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yout">
  <a:themeElements>
    <a:clrScheme name="YNAP Colours">
      <a:dk1>
        <a:srgbClr val="000000"/>
      </a:dk1>
      <a:lt1>
        <a:srgbClr val="FFFFFF"/>
      </a:lt1>
      <a:dk2>
        <a:srgbClr val="999999"/>
      </a:dk2>
      <a:lt2>
        <a:srgbClr val="CCCCCC"/>
      </a:lt2>
      <a:accent1>
        <a:srgbClr val="FFF454"/>
      </a:accent1>
      <a:accent2>
        <a:srgbClr val="A5DCFA"/>
      </a:accent2>
      <a:accent3>
        <a:srgbClr val="CCCCCC"/>
      </a:accent3>
      <a:accent4>
        <a:srgbClr val="CBBE45"/>
      </a:accent4>
      <a:accent5>
        <a:srgbClr val="FFFBC9"/>
      </a:accent5>
      <a:accent6>
        <a:srgbClr val="6B8EA2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10115</TotalTime>
  <Words>458</Words>
  <Application>Microsoft Macintosh PowerPoint</Application>
  <PresentationFormat>On-screen Show (4:3)</PresentationFormat>
  <Paragraphs>133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Avenir Black</vt:lpstr>
      <vt:lpstr>Avenir Book</vt:lpstr>
      <vt:lpstr>Calibri</vt:lpstr>
      <vt:lpstr>Chronicle Display</vt:lpstr>
      <vt:lpstr>Chronicle Display Light</vt:lpstr>
      <vt:lpstr>Mangal</vt:lpstr>
      <vt:lpstr>Arial</vt:lpstr>
      <vt:lpstr>Cover &amp; Closing Slides</vt:lpstr>
      <vt:lpstr>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Net-a-porter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hvuyuy</dc:title>
  <dc:creator>Ceila Armitage</dc:creator>
  <cp:lastModifiedBy>Microsoft Office User</cp:lastModifiedBy>
  <cp:revision>344</cp:revision>
  <dcterms:created xsi:type="dcterms:W3CDTF">2015-09-22T11:57:21Z</dcterms:created>
  <dcterms:modified xsi:type="dcterms:W3CDTF">2017-12-28T13:30:28Z</dcterms:modified>
</cp:coreProperties>
</file>